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1728">
          <p15:clr>
            <a:srgbClr val="A4A3A4"/>
          </p15:clr>
        </p15:guide>
        <p15:guide id="3" pos="288">
          <p15:clr>
            <a:srgbClr val="9AA0A6"/>
          </p15:clr>
        </p15:guide>
        <p15:guide id="4" orient="horz" pos="291">
          <p15:clr>
            <a:srgbClr val="9AA0A6"/>
          </p15:clr>
        </p15:guide>
        <p15:guide id="5" pos="4608">
          <p15:clr>
            <a:srgbClr val="9AA0A6"/>
          </p15:clr>
        </p15:guide>
        <p15:guide id="6" orient="horz" pos="6045">
          <p15:clr>
            <a:srgbClr val="9AA0A6"/>
          </p15:clr>
        </p15:guide>
        <p15:guide id="7" orient="horz" pos="521">
          <p15:clr>
            <a:srgbClr val="9AA0A6"/>
          </p15:clr>
        </p15:guide>
        <p15:guide id="8" pos="3168">
          <p15:clr>
            <a:srgbClr val="9AA0A6"/>
          </p15:clr>
        </p15:guide>
        <p15:guide id="9" pos="2448">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1728"/>
        <p:guide pos="288"/>
        <p:guide pos="291" orient="horz"/>
        <p:guide pos="4608"/>
        <p:guide pos="6045" orient="horz"/>
        <p:guide pos="521" orient="horz"/>
        <p:guide pos="3168"/>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1ee26220347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1ee2622034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b="1" sz="900">
              <a:solidFill>
                <a:schemeClr val="dk1"/>
              </a:solidFill>
              <a:latin typeface="Open Sans"/>
              <a:ea typeface="Open Sans"/>
              <a:cs typeface="Open Sans"/>
              <a:sym typeface="Open Sans"/>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Develop your </a:t>
            </a:r>
            <a:r>
              <a:rPr b="1" lang="en" sz="900">
                <a:solidFill>
                  <a:schemeClr val="dk1"/>
                </a:solidFill>
                <a:latin typeface="Open Sans"/>
                <a:ea typeface="Open Sans"/>
                <a:cs typeface="Open Sans"/>
                <a:sym typeface="Open Sans"/>
              </a:rPr>
              <a:t>idea</a:t>
            </a:r>
            <a:r>
              <a:rPr lang="en" sz="900">
                <a:solidFill>
                  <a:schemeClr val="dk1"/>
                </a:solidFill>
                <a:latin typeface="Open Sans"/>
                <a:ea typeface="Open Sans"/>
                <a:cs typeface="Open Sans"/>
                <a:sym typeface="Open Sans"/>
              </a:rPr>
              <a:t> first!</a:t>
            </a:r>
            <a:endParaRPr sz="900">
              <a:solidFill>
                <a:schemeClr val="dk1"/>
              </a:solidFill>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Divide your clay into four pieces: one for a </a:t>
            </a:r>
            <a:r>
              <a:rPr b="1" lang="en" sz="900">
                <a:solidFill>
                  <a:schemeClr val="dk1"/>
                </a:solidFill>
                <a:latin typeface="Open Sans"/>
                <a:ea typeface="Open Sans"/>
                <a:cs typeface="Open Sans"/>
                <a:sym typeface="Open Sans"/>
              </a:rPr>
              <a:t>base</a:t>
            </a:r>
            <a:r>
              <a:rPr lang="en" sz="900">
                <a:solidFill>
                  <a:schemeClr val="dk1"/>
                </a:solidFill>
                <a:latin typeface="Open Sans"/>
                <a:ea typeface="Open Sans"/>
                <a:cs typeface="Open Sans"/>
                <a:sym typeface="Open Sans"/>
              </a:rPr>
              <a:t>, two for </a:t>
            </a:r>
            <a:r>
              <a:rPr b="1" lang="en" sz="900">
                <a:solidFill>
                  <a:schemeClr val="dk1"/>
                </a:solidFill>
                <a:latin typeface="Open Sans"/>
                <a:ea typeface="Open Sans"/>
                <a:cs typeface="Open Sans"/>
                <a:sym typeface="Open Sans"/>
              </a:rPr>
              <a:t>coils</a:t>
            </a:r>
            <a:r>
              <a:rPr lang="en" sz="900">
                <a:solidFill>
                  <a:schemeClr val="dk1"/>
                </a:solidFill>
                <a:latin typeface="Open Sans"/>
                <a:ea typeface="Open Sans"/>
                <a:cs typeface="Open Sans"/>
                <a:sym typeface="Open Sans"/>
              </a:rPr>
              <a:t>, and one for </a:t>
            </a:r>
            <a:r>
              <a:rPr b="1" lang="en" sz="900">
                <a:solidFill>
                  <a:schemeClr val="dk1"/>
                </a:solidFill>
                <a:latin typeface="Open Sans"/>
                <a:ea typeface="Open Sans"/>
                <a:cs typeface="Open Sans"/>
                <a:sym typeface="Open Sans"/>
              </a:rPr>
              <a:t>everything else</a:t>
            </a:r>
            <a:r>
              <a:rPr lang="en" sz="900">
                <a:solidFill>
                  <a:schemeClr val="dk1"/>
                </a:solidFill>
                <a:latin typeface="Open Sans"/>
                <a:ea typeface="Open Sans"/>
                <a:cs typeface="Open Sans"/>
                <a:sym typeface="Open Sans"/>
              </a:rPr>
              <a:t> and for emergencies.</a:t>
            </a:r>
            <a:endParaRPr sz="900">
              <a:solidFill>
                <a:schemeClr val="dk1"/>
              </a:solidFill>
              <a:latin typeface="Open Sans"/>
              <a:ea typeface="Open Sans"/>
              <a:cs typeface="Open Sans"/>
              <a:sym typeface="Open Sans"/>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Make the </a:t>
            </a:r>
            <a:r>
              <a:rPr b="1" lang="en" sz="900">
                <a:solidFill>
                  <a:schemeClr val="dk1"/>
                </a:solidFill>
                <a:latin typeface="Open Sans"/>
                <a:ea typeface="Open Sans"/>
                <a:cs typeface="Open Sans"/>
                <a:sym typeface="Open Sans"/>
              </a:rPr>
              <a:t>bottom</a:t>
            </a:r>
            <a:r>
              <a:rPr lang="en" sz="900">
                <a:solidFill>
                  <a:schemeClr val="dk1"/>
                </a:solidFill>
                <a:latin typeface="Open Sans"/>
                <a:ea typeface="Open Sans"/>
                <a:cs typeface="Open Sans"/>
                <a:sym typeface="Open Sans"/>
              </a:rPr>
              <a:t>: a disc of clay that is 1-1.5 cm thick and 7-10 cm in diameter. </a:t>
            </a:r>
            <a:r>
              <a:rPr b="1" lang="en" sz="900">
                <a:solidFill>
                  <a:schemeClr val="dk1"/>
                </a:solidFill>
                <a:latin typeface="Open Sans"/>
                <a:ea typeface="Open Sans"/>
                <a:cs typeface="Open Sans"/>
                <a:sym typeface="Open Sans"/>
              </a:rPr>
              <a:t>Store any leftovers </a:t>
            </a:r>
            <a:r>
              <a:rPr lang="en" sz="900">
                <a:solidFill>
                  <a:schemeClr val="dk1"/>
                </a:solidFill>
                <a:latin typeface="Open Sans"/>
                <a:ea typeface="Open Sans"/>
                <a:cs typeface="Open Sans"/>
                <a:sym typeface="Open Sans"/>
              </a:rPr>
              <a:t>in your bag. </a:t>
            </a:r>
            <a:endParaRPr sz="900">
              <a:solidFill>
                <a:schemeClr val="dk1"/>
              </a:solidFill>
            </a:endParaRPr>
          </a:p>
          <a:p>
            <a:pPr indent="0" lvl="0" marL="0" rtl="0" algn="l">
              <a:spcBef>
                <a:spcPts val="0"/>
              </a:spcBef>
              <a:spcAft>
                <a:spcPts val="0"/>
              </a:spcAft>
              <a:buClr>
                <a:schemeClr val="dk1"/>
              </a:buClr>
              <a:buSzPts val="1100"/>
              <a:buFont typeface="Arial"/>
              <a:buNone/>
            </a:pPr>
            <a:r>
              <a:rPr b="1" lang="en" sz="900">
                <a:solidFill>
                  <a:schemeClr val="dk1"/>
                </a:solidFill>
                <a:latin typeface="Open Sans"/>
                <a:ea typeface="Open Sans"/>
                <a:cs typeface="Open Sans"/>
                <a:sym typeface="Open Sans"/>
              </a:rPr>
              <a:t>Stretch</a:t>
            </a:r>
            <a:r>
              <a:rPr lang="en" sz="900">
                <a:solidFill>
                  <a:schemeClr val="dk1"/>
                </a:solidFill>
                <a:latin typeface="Open Sans"/>
                <a:ea typeface="Open Sans"/>
                <a:cs typeface="Open Sans"/>
                <a:sym typeface="Open Sans"/>
              </a:rPr>
              <a:t> the coils by </a:t>
            </a:r>
            <a:r>
              <a:rPr b="1" lang="en" sz="900">
                <a:solidFill>
                  <a:schemeClr val="dk1"/>
                </a:solidFill>
                <a:latin typeface="Open Sans"/>
                <a:ea typeface="Open Sans"/>
                <a:cs typeface="Open Sans"/>
                <a:sym typeface="Open Sans"/>
              </a:rPr>
              <a:t>spreading</a:t>
            </a:r>
            <a:r>
              <a:rPr lang="en" sz="900">
                <a:solidFill>
                  <a:schemeClr val="dk1"/>
                </a:solidFill>
                <a:latin typeface="Open Sans"/>
                <a:ea typeface="Open Sans"/>
                <a:cs typeface="Open Sans"/>
                <a:sym typeface="Open Sans"/>
              </a:rPr>
              <a:t> your fingers while rolling.</a:t>
            </a:r>
            <a:endParaRPr sz="900">
              <a:solidFill>
                <a:schemeClr val="dk1"/>
              </a:solidFill>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Smooth your coils together using only </a:t>
            </a:r>
            <a:r>
              <a:rPr b="1" lang="en" sz="900">
                <a:solidFill>
                  <a:schemeClr val="dk1"/>
                </a:solidFill>
                <a:latin typeface="Open Sans"/>
                <a:ea typeface="Open Sans"/>
                <a:cs typeface="Open Sans"/>
                <a:sym typeface="Open Sans"/>
              </a:rPr>
              <a:t>one finger</a:t>
            </a:r>
            <a:r>
              <a:rPr lang="en" sz="900">
                <a:solidFill>
                  <a:schemeClr val="dk1"/>
                </a:solidFill>
                <a:latin typeface="Open Sans"/>
                <a:ea typeface="Open Sans"/>
                <a:cs typeface="Open Sans"/>
                <a:sym typeface="Open Sans"/>
              </a:rPr>
              <a:t> or one thumb. </a:t>
            </a:r>
            <a:endParaRPr sz="900">
              <a:solidFill>
                <a:schemeClr val="dk1"/>
              </a:solidFill>
            </a:endParaRPr>
          </a:p>
          <a:p>
            <a:pPr indent="0" lvl="0" marL="0" rtl="0" algn="l">
              <a:spcBef>
                <a:spcPts val="0"/>
              </a:spcBef>
              <a:spcAft>
                <a:spcPts val="0"/>
              </a:spcAft>
              <a:buClr>
                <a:schemeClr val="dk1"/>
              </a:buClr>
              <a:buSzPts val="1100"/>
              <a:buFont typeface="Arial"/>
              <a:buNone/>
            </a:pPr>
            <a:r>
              <a:rPr b="1" lang="en" sz="900">
                <a:solidFill>
                  <a:schemeClr val="dk1"/>
                </a:solidFill>
                <a:latin typeface="Open Sans"/>
                <a:ea typeface="Open Sans"/>
                <a:cs typeface="Open Sans"/>
                <a:sym typeface="Open Sans"/>
              </a:rPr>
              <a:t>Don’t pinch</a:t>
            </a:r>
            <a:r>
              <a:rPr lang="en" sz="900">
                <a:solidFill>
                  <a:schemeClr val="dk1"/>
                </a:solidFill>
                <a:latin typeface="Open Sans"/>
                <a:ea typeface="Open Sans"/>
                <a:cs typeface="Open Sans"/>
                <a:sym typeface="Open Sans"/>
              </a:rPr>
              <a:t> on either side because you will make your pot very dry and thin.</a:t>
            </a:r>
            <a:endParaRPr sz="900">
              <a:solidFill>
                <a:schemeClr val="dk1"/>
              </a:solidFill>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Add a </a:t>
            </a:r>
            <a:r>
              <a:rPr b="1" lang="en" sz="900">
                <a:solidFill>
                  <a:schemeClr val="dk1"/>
                </a:solidFill>
                <a:latin typeface="Open Sans"/>
                <a:ea typeface="Open Sans"/>
                <a:cs typeface="Open Sans"/>
                <a:sym typeface="Open Sans"/>
              </a:rPr>
              <a:t>foot</a:t>
            </a:r>
            <a:r>
              <a:rPr lang="en" sz="900">
                <a:solidFill>
                  <a:schemeClr val="dk1"/>
                </a:solidFill>
                <a:latin typeface="Open Sans"/>
                <a:ea typeface="Open Sans"/>
                <a:cs typeface="Open Sans"/>
                <a:sym typeface="Open Sans"/>
              </a:rPr>
              <a:t> by attaching a coil.</a:t>
            </a:r>
            <a:endParaRPr sz="900">
              <a:solidFill>
                <a:schemeClr val="dk1"/>
              </a:solidFill>
            </a:endParaRPr>
          </a:p>
          <a:p>
            <a:pPr indent="0" lvl="0" marL="0" rtl="0" algn="l">
              <a:spcBef>
                <a:spcPts val="0"/>
              </a:spcBef>
              <a:spcAft>
                <a:spcPts val="0"/>
              </a:spcAft>
              <a:buClr>
                <a:schemeClr val="dk1"/>
              </a:buClr>
              <a:buSzPts val="1100"/>
              <a:buFont typeface="Arial"/>
              <a:buNone/>
            </a:pPr>
            <a:r>
              <a:rPr b="1" lang="en" sz="900">
                <a:solidFill>
                  <a:schemeClr val="dk1"/>
                </a:solidFill>
                <a:latin typeface="Open Sans"/>
                <a:ea typeface="Open Sans"/>
                <a:cs typeface="Open Sans"/>
                <a:sym typeface="Open Sans"/>
              </a:rPr>
              <a:t>Scribe</a:t>
            </a:r>
            <a:r>
              <a:rPr lang="en" sz="900">
                <a:solidFill>
                  <a:schemeClr val="dk1"/>
                </a:solidFill>
                <a:latin typeface="Open Sans"/>
                <a:ea typeface="Open Sans"/>
                <a:cs typeface="Open Sans"/>
                <a:sym typeface="Open Sans"/>
              </a:rPr>
              <a:t> and then </a:t>
            </a:r>
            <a:r>
              <a:rPr b="1" lang="en" sz="900">
                <a:solidFill>
                  <a:schemeClr val="dk1"/>
                </a:solidFill>
                <a:latin typeface="Open Sans"/>
                <a:ea typeface="Open Sans"/>
                <a:cs typeface="Open Sans"/>
                <a:sym typeface="Open Sans"/>
              </a:rPr>
              <a:t>trim the lip</a:t>
            </a:r>
            <a:r>
              <a:rPr lang="en" sz="900">
                <a:solidFill>
                  <a:schemeClr val="dk1"/>
                </a:solidFill>
                <a:latin typeface="Open Sans"/>
                <a:ea typeface="Open Sans"/>
                <a:cs typeface="Open Sans"/>
                <a:sym typeface="Open Sans"/>
              </a:rPr>
              <a:t>. </a:t>
            </a:r>
            <a:endParaRPr sz="900">
              <a:solidFill>
                <a:schemeClr val="dk1"/>
              </a:solidFill>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Coat your pot with </a:t>
            </a:r>
            <a:r>
              <a:rPr b="1" lang="en" sz="900">
                <a:solidFill>
                  <a:schemeClr val="dk1"/>
                </a:solidFill>
                <a:latin typeface="Open Sans"/>
                <a:ea typeface="Open Sans"/>
                <a:cs typeface="Open Sans"/>
                <a:sym typeface="Open Sans"/>
              </a:rPr>
              <a:t>white slip</a:t>
            </a:r>
            <a:r>
              <a:rPr lang="en" sz="900">
                <a:solidFill>
                  <a:schemeClr val="dk1"/>
                </a:solidFill>
                <a:latin typeface="Open Sans"/>
                <a:ea typeface="Open Sans"/>
                <a:cs typeface="Open Sans"/>
                <a:sym typeface="Open Sans"/>
              </a:rPr>
              <a:t>. Let it dry and add coats until there are </a:t>
            </a:r>
            <a:r>
              <a:rPr b="1" lang="en" sz="900">
                <a:solidFill>
                  <a:schemeClr val="dk1"/>
                </a:solidFill>
                <a:latin typeface="Open Sans"/>
                <a:ea typeface="Open Sans"/>
                <a:cs typeface="Open Sans"/>
                <a:sym typeface="Open Sans"/>
              </a:rPr>
              <a:t>no streaks</a:t>
            </a:r>
            <a:r>
              <a:rPr lang="en" sz="900">
                <a:solidFill>
                  <a:schemeClr val="dk1"/>
                </a:solidFill>
                <a:latin typeface="Open Sans"/>
                <a:ea typeface="Open Sans"/>
                <a:cs typeface="Open Sans"/>
                <a:sym typeface="Open Sans"/>
              </a:rPr>
              <a:t>.</a:t>
            </a:r>
            <a:endParaRPr sz="900">
              <a:solidFill>
                <a:schemeClr val="dk1"/>
              </a:solidFill>
            </a:endParaRPr>
          </a:p>
          <a:p>
            <a:pPr indent="0" lvl="0" marL="0" rtl="0" algn="l">
              <a:spcBef>
                <a:spcPts val="0"/>
              </a:spcBef>
              <a:spcAft>
                <a:spcPts val="0"/>
              </a:spcAft>
              <a:buNone/>
            </a:pPr>
            <a:r>
              <a:t/>
            </a:r>
            <a:endParaRPr/>
          </a:p>
          <a:p>
            <a:pPr indent="0" lvl="0" marL="0" rtl="0" algn="l">
              <a:lnSpc>
                <a:spcPct val="115000"/>
              </a:lnSpc>
              <a:spcBef>
                <a:spcPts val="0"/>
              </a:spcBef>
              <a:spcAft>
                <a:spcPts val="0"/>
              </a:spcAft>
              <a:buNone/>
            </a:pPr>
            <a:r>
              <a:rPr lang="en" sz="900">
                <a:latin typeface="Open Sans"/>
                <a:ea typeface="Open Sans"/>
                <a:cs typeface="Open Sans"/>
                <a:sym typeface="Open Sans"/>
              </a:rPr>
              <a:t>首先发展您的想法！</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将您的粘土分为四个：一个用于底座，两个用于线圈，另一个用于其他所有物品和紧急情况。</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使底部：粘土圆盘厚1-1.5厘米，直径为7-10厘米。将所有剩菜存放在您的包中。</a:t>
            </a:r>
            <a:endParaRPr sz="900">
              <a:latin typeface="Open Sans"/>
              <a:ea typeface="Open Sans"/>
              <a:cs typeface="Open Sans"/>
              <a:sym typeface="Open Sans"/>
            </a:endParaRPr>
          </a:p>
          <a:p>
            <a:pPr indent="0" lvl="0" marL="0" rtl="0" algn="l">
              <a:lnSpc>
                <a:spcPct val="115000"/>
              </a:lnSpc>
              <a:spcBef>
                <a:spcPts val="0"/>
              </a:spcBef>
              <a:spcAft>
                <a:spcPts val="0"/>
              </a:spcAft>
              <a:buNone/>
            </a:pPr>
            <a:r>
              <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滚动时通过手指张开手指来拉伸线圈。</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仅使用一根手指或一只拇指一起将线圈平滑在一起。</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不要在两边捏，因为您会使锅非常干燥。</a:t>
            </a:r>
            <a:endParaRPr sz="900">
              <a:latin typeface="Open Sans"/>
              <a:ea typeface="Open Sans"/>
              <a:cs typeface="Open Sans"/>
              <a:sym typeface="Open Sans"/>
            </a:endParaRPr>
          </a:p>
          <a:p>
            <a:pPr indent="0" lvl="0" marL="0" rtl="0" algn="l">
              <a:lnSpc>
                <a:spcPct val="115000"/>
              </a:lnSpc>
              <a:spcBef>
                <a:spcPts val="0"/>
              </a:spcBef>
              <a:spcAft>
                <a:spcPts val="0"/>
              </a:spcAft>
              <a:buNone/>
            </a:pPr>
            <a:r>
              <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通过连接线圈加入一只脚。</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抄写员，然后修剪嘴唇。</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用白色滑涂锅。让它干燥并加入外套，直到没有条纹为止。</a:t>
            </a:r>
            <a:endParaRPr sz="900">
              <a:latin typeface="Open Sans"/>
              <a:ea typeface="Open Sans"/>
              <a:cs typeface="Open Sans"/>
              <a:sym typeface="Open Sans"/>
            </a:endParaRPr>
          </a:p>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g3a067cd63a4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g3a067cd63a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b="1" sz="900">
              <a:solidFill>
                <a:schemeClr val="dk1"/>
              </a:solidFill>
              <a:latin typeface="Open Sans"/>
              <a:ea typeface="Open Sans"/>
              <a:cs typeface="Open Sans"/>
              <a:sym typeface="Open Sans"/>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Develop your </a:t>
            </a:r>
            <a:r>
              <a:rPr b="1" lang="en" sz="900">
                <a:solidFill>
                  <a:schemeClr val="dk1"/>
                </a:solidFill>
                <a:latin typeface="Open Sans"/>
                <a:ea typeface="Open Sans"/>
                <a:cs typeface="Open Sans"/>
                <a:sym typeface="Open Sans"/>
              </a:rPr>
              <a:t>idea</a:t>
            </a:r>
            <a:r>
              <a:rPr lang="en" sz="900">
                <a:solidFill>
                  <a:schemeClr val="dk1"/>
                </a:solidFill>
                <a:latin typeface="Open Sans"/>
                <a:ea typeface="Open Sans"/>
                <a:cs typeface="Open Sans"/>
                <a:sym typeface="Open Sans"/>
              </a:rPr>
              <a:t> first!</a:t>
            </a:r>
            <a:endParaRPr sz="900">
              <a:solidFill>
                <a:schemeClr val="dk1"/>
              </a:solidFill>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Divide your clay into four pieces: one for a </a:t>
            </a:r>
            <a:r>
              <a:rPr b="1" lang="en" sz="900">
                <a:solidFill>
                  <a:schemeClr val="dk1"/>
                </a:solidFill>
                <a:latin typeface="Open Sans"/>
                <a:ea typeface="Open Sans"/>
                <a:cs typeface="Open Sans"/>
                <a:sym typeface="Open Sans"/>
              </a:rPr>
              <a:t>base</a:t>
            </a:r>
            <a:r>
              <a:rPr lang="en" sz="900">
                <a:solidFill>
                  <a:schemeClr val="dk1"/>
                </a:solidFill>
                <a:latin typeface="Open Sans"/>
                <a:ea typeface="Open Sans"/>
                <a:cs typeface="Open Sans"/>
                <a:sym typeface="Open Sans"/>
              </a:rPr>
              <a:t>, two for </a:t>
            </a:r>
            <a:r>
              <a:rPr b="1" lang="en" sz="900">
                <a:solidFill>
                  <a:schemeClr val="dk1"/>
                </a:solidFill>
                <a:latin typeface="Open Sans"/>
                <a:ea typeface="Open Sans"/>
                <a:cs typeface="Open Sans"/>
                <a:sym typeface="Open Sans"/>
              </a:rPr>
              <a:t>coils</a:t>
            </a:r>
            <a:r>
              <a:rPr lang="en" sz="900">
                <a:solidFill>
                  <a:schemeClr val="dk1"/>
                </a:solidFill>
                <a:latin typeface="Open Sans"/>
                <a:ea typeface="Open Sans"/>
                <a:cs typeface="Open Sans"/>
                <a:sym typeface="Open Sans"/>
              </a:rPr>
              <a:t>, and one for </a:t>
            </a:r>
            <a:r>
              <a:rPr b="1" lang="en" sz="900">
                <a:solidFill>
                  <a:schemeClr val="dk1"/>
                </a:solidFill>
                <a:latin typeface="Open Sans"/>
                <a:ea typeface="Open Sans"/>
                <a:cs typeface="Open Sans"/>
                <a:sym typeface="Open Sans"/>
              </a:rPr>
              <a:t>everything else</a:t>
            </a:r>
            <a:r>
              <a:rPr lang="en" sz="900">
                <a:solidFill>
                  <a:schemeClr val="dk1"/>
                </a:solidFill>
                <a:latin typeface="Open Sans"/>
                <a:ea typeface="Open Sans"/>
                <a:cs typeface="Open Sans"/>
                <a:sym typeface="Open Sans"/>
              </a:rPr>
              <a:t> and for emergencies.</a:t>
            </a:r>
            <a:endParaRPr sz="900">
              <a:solidFill>
                <a:schemeClr val="dk1"/>
              </a:solidFill>
              <a:latin typeface="Open Sans"/>
              <a:ea typeface="Open Sans"/>
              <a:cs typeface="Open Sans"/>
              <a:sym typeface="Open Sans"/>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Make the </a:t>
            </a:r>
            <a:r>
              <a:rPr b="1" lang="en" sz="900">
                <a:solidFill>
                  <a:schemeClr val="dk1"/>
                </a:solidFill>
                <a:latin typeface="Open Sans"/>
                <a:ea typeface="Open Sans"/>
                <a:cs typeface="Open Sans"/>
                <a:sym typeface="Open Sans"/>
              </a:rPr>
              <a:t>bottom</a:t>
            </a:r>
            <a:r>
              <a:rPr lang="en" sz="900">
                <a:solidFill>
                  <a:schemeClr val="dk1"/>
                </a:solidFill>
                <a:latin typeface="Open Sans"/>
                <a:ea typeface="Open Sans"/>
                <a:cs typeface="Open Sans"/>
                <a:sym typeface="Open Sans"/>
              </a:rPr>
              <a:t>: a disc of clay that is 1-1.5 cm thick and 7-10 cm in diameter. </a:t>
            </a:r>
            <a:r>
              <a:rPr b="1" lang="en" sz="900">
                <a:solidFill>
                  <a:schemeClr val="dk1"/>
                </a:solidFill>
                <a:latin typeface="Open Sans"/>
                <a:ea typeface="Open Sans"/>
                <a:cs typeface="Open Sans"/>
                <a:sym typeface="Open Sans"/>
              </a:rPr>
              <a:t>Store any leftovers </a:t>
            </a:r>
            <a:r>
              <a:rPr lang="en" sz="900">
                <a:solidFill>
                  <a:schemeClr val="dk1"/>
                </a:solidFill>
                <a:latin typeface="Open Sans"/>
                <a:ea typeface="Open Sans"/>
                <a:cs typeface="Open Sans"/>
                <a:sym typeface="Open Sans"/>
              </a:rPr>
              <a:t>in your bag. </a:t>
            </a:r>
            <a:endParaRPr sz="900">
              <a:solidFill>
                <a:schemeClr val="dk1"/>
              </a:solidFill>
            </a:endParaRPr>
          </a:p>
          <a:p>
            <a:pPr indent="0" lvl="0" marL="0" rtl="0" algn="l">
              <a:spcBef>
                <a:spcPts val="0"/>
              </a:spcBef>
              <a:spcAft>
                <a:spcPts val="0"/>
              </a:spcAft>
              <a:buClr>
                <a:schemeClr val="dk1"/>
              </a:buClr>
              <a:buSzPts val="1100"/>
              <a:buFont typeface="Arial"/>
              <a:buNone/>
            </a:pPr>
            <a:r>
              <a:rPr b="1" lang="en" sz="900">
                <a:solidFill>
                  <a:schemeClr val="dk1"/>
                </a:solidFill>
                <a:latin typeface="Open Sans"/>
                <a:ea typeface="Open Sans"/>
                <a:cs typeface="Open Sans"/>
                <a:sym typeface="Open Sans"/>
              </a:rPr>
              <a:t>Stretch</a:t>
            </a:r>
            <a:r>
              <a:rPr lang="en" sz="900">
                <a:solidFill>
                  <a:schemeClr val="dk1"/>
                </a:solidFill>
                <a:latin typeface="Open Sans"/>
                <a:ea typeface="Open Sans"/>
                <a:cs typeface="Open Sans"/>
                <a:sym typeface="Open Sans"/>
              </a:rPr>
              <a:t> the coils by </a:t>
            </a:r>
            <a:r>
              <a:rPr b="1" lang="en" sz="900">
                <a:solidFill>
                  <a:schemeClr val="dk1"/>
                </a:solidFill>
                <a:latin typeface="Open Sans"/>
                <a:ea typeface="Open Sans"/>
                <a:cs typeface="Open Sans"/>
                <a:sym typeface="Open Sans"/>
              </a:rPr>
              <a:t>spreading</a:t>
            </a:r>
            <a:r>
              <a:rPr lang="en" sz="900">
                <a:solidFill>
                  <a:schemeClr val="dk1"/>
                </a:solidFill>
                <a:latin typeface="Open Sans"/>
                <a:ea typeface="Open Sans"/>
                <a:cs typeface="Open Sans"/>
                <a:sym typeface="Open Sans"/>
              </a:rPr>
              <a:t> your fingers while rolling.</a:t>
            </a:r>
            <a:endParaRPr sz="900">
              <a:solidFill>
                <a:schemeClr val="dk1"/>
              </a:solidFill>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Smooth your coils together using only </a:t>
            </a:r>
            <a:r>
              <a:rPr b="1" lang="en" sz="900">
                <a:solidFill>
                  <a:schemeClr val="dk1"/>
                </a:solidFill>
                <a:latin typeface="Open Sans"/>
                <a:ea typeface="Open Sans"/>
                <a:cs typeface="Open Sans"/>
                <a:sym typeface="Open Sans"/>
              </a:rPr>
              <a:t>one finger</a:t>
            </a:r>
            <a:r>
              <a:rPr lang="en" sz="900">
                <a:solidFill>
                  <a:schemeClr val="dk1"/>
                </a:solidFill>
                <a:latin typeface="Open Sans"/>
                <a:ea typeface="Open Sans"/>
                <a:cs typeface="Open Sans"/>
                <a:sym typeface="Open Sans"/>
              </a:rPr>
              <a:t> or one thumb. </a:t>
            </a:r>
            <a:endParaRPr sz="900">
              <a:solidFill>
                <a:schemeClr val="dk1"/>
              </a:solidFill>
            </a:endParaRPr>
          </a:p>
          <a:p>
            <a:pPr indent="0" lvl="0" marL="0" rtl="0" algn="l">
              <a:spcBef>
                <a:spcPts val="0"/>
              </a:spcBef>
              <a:spcAft>
                <a:spcPts val="0"/>
              </a:spcAft>
              <a:buClr>
                <a:schemeClr val="dk1"/>
              </a:buClr>
              <a:buSzPts val="1100"/>
              <a:buFont typeface="Arial"/>
              <a:buNone/>
            </a:pPr>
            <a:r>
              <a:rPr b="1" lang="en" sz="900">
                <a:solidFill>
                  <a:schemeClr val="dk1"/>
                </a:solidFill>
                <a:latin typeface="Open Sans"/>
                <a:ea typeface="Open Sans"/>
                <a:cs typeface="Open Sans"/>
                <a:sym typeface="Open Sans"/>
              </a:rPr>
              <a:t>Don’t pinch</a:t>
            </a:r>
            <a:r>
              <a:rPr lang="en" sz="900">
                <a:solidFill>
                  <a:schemeClr val="dk1"/>
                </a:solidFill>
                <a:latin typeface="Open Sans"/>
                <a:ea typeface="Open Sans"/>
                <a:cs typeface="Open Sans"/>
                <a:sym typeface="Open Sans"/>
              </a:rPr>
              <a:t> on either side because you will make your pot very dry and thin.</a:t>
            </a:r>
            <a:endParaRPr sz="900">
              <a:solidFill>
                <a:schemeClr val="dk1"/>
              </a:solidFill>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Add a </a:t>
            </a:r>
            <a:r>
              <a:rPr b="1" lang="en" sz="900">
                <a:solidFill>
                  <a:schemeClr val="dk1"/>
                </a:solidFill>
                <a:latin typeface="Open Sans"/>
                <a:ea typeface="Open Sans"/>
                <a:cs typeface="Open Sans"/>
                <a:sym typeface="Open Sans"/>
              </a:rPr>
              <a:t>foot</a:t>
            </a:r>
            <a:r>
              <a:rPr lang="en" sz="900">
                <a:solidFill>
                  <a:schemeClr val="dk1"/>
                </a:solidFill>
                <a:latin typeface="Open Sans"/>
                <a:ea typeface="Open Sans"/>
                <a:cs typeface="Open Sans"/>
                <a:sym typeface="Open Sans"/>
              </a:rPr>
              <a:t> by attaching a coil.</a:t>
            </a:r>
            <a:endParaRPr sz="900">
              <a:solidFill>
                <a:schemeClr val="dk1"/>
              </a:solidFill>
            </a:endParaRPr>
          </a:p>
          <a:p>
            <a:pPr indent="0" lvl="0" marL="0" rtl="0" algn="l">
              <a:spcBef>
                <a:spcPts val="0"/>
              </a:spcBef>
              <a:spcAft>
                <a:spcPts val="0"/>
              </a:spcAft>
              <a:buClr>
                <a:schemeClr val="dk1"/>
              </a:buClr>
              <a:buSzPts val="1100"/>
              <a:buFont typeface="Arial"/>
              <a:buNone/>
            </a:pPr>
            <a:r>
              <a:rPr b="1" lang="en" sz="900">
                <a:solidFill>
                  <a:schemeClr val="dk1"/>
                </a:solidFill>
                <a:latin typeface="Open Sans"/>
                <a:ea typeface="Open Sans"/>
                <a:cs typeface="Open Sans"/>
                <a:sym typeface="Open Sans"/>
              </a:rPr>
              <a:t>Scribe</a:t>
            </a:r>
            <a:r>
              <a:rPr lang="en" sz="900">
                <a:solidFill>
                  <a:schemeClr val="dk1"/>
                </a:solidFill>
                <a:latin typeface="Open Sans"/>
                <a:ea typeface="Open Sans"/>
                <a:cs typeface="Open Sans"/>
                <a:sym typeface="Open Sans"/>
              </a:rPr>
              <a:t> and then </a:t>
            </a:r>
            <a:r>
              <a:rPr b="1" lang="en" sz="900">
                <a:solidFill>
                  <a:schemeClr val="dk1"/>
                </a:solidFill>
                <a:latin typeface="Open Sans"/>
                <a:ea typeface="Open Sans"/>
                <a:cs typeface="Open Sans"/>
                <a:sym typeface="Open Sans"/>
              </a:rPr>
              <a:t>trim the lip</a:t>
            </a:r>
            <a:r>
              <a:rPr lang="en" sz="900">
                <a:solidFill>
                  <a:schemeClr val="dk1"/>
                </a:solidFill>
                <a:latin typeface="Open Sans"/>
                <a:ea typeface="Open Sans"/>
                <a:cs typeface="Open Sans"/>
                <a:sym typeface="Open Sans"/>
              </a:rPr>
              <a:t>. </a:t>
            </a:r>
            <a:endParaRPr sz="900">
              <a:solidFill>
                <a:schemeClr val="dk1"/>
              </a:solidFill>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Coat your pot with </a:t>
            </a:r>
            <a:r>
              <a:rPr b="1" lang="en" sz="900">
                <a:solidFill>
                  <a:schemeClr val="dk1"/>
                </a:solidFill>
                <a:latin typeface="Open Sans"/>
                <a:ea typeface="Open Sans"/>
                <a:cs typeface="Open Sans"/>
                <a:sym typeface="Open Sans"/>
              </a:rPr>
              <a:t>white slip</a:t>
            </a:r>
            <a:r>
              <a:rPr lang="en" sz="900">
                <a:solidFill>
                  <a:schemeClr val="dk1"/>
                </a:solidFill>
                <a:latin typeface="Open Sans"/>
                <a:ea typeface="Open Sans"/>
                <a:cs typeface="Open Sans"/>
                <a:sym typeface="Open Sans"/>
              </a:rPr>
              <a:t>. Let it dry and add coats until there are </a:t>
            </a:r>
            <a:r>
              <a:rPr b="1" lang="en" sz="900">
                <a:solidFill>
                  <a:schemeClr val="dk1"/>
                </a:solidFill>
                <a:latin typeface="Open Sans"/>
                <a:ea typeface="Open Sans"/>
                <a:cs typeface="Open Sans"/>
                <a:sym typeface="Open Sans"/>
              </a:rPr>
              <a:t>no streaks</a:t>
            </a:r>
            <a:r>
              <a:rPr lang="en" sz="900">
                <a:solidFill>
                  <a:schemeClr val="dk1"/>
                </a:solidFill>
                <a:latin typeface="Open Sans"/>
                <a:ea typeface="Open Sans"/>
                <a:cs typeface="Open Sans"/>
                <a:sym typeface="Open Sans"/>
              </a:rPr>
              <a:t>.</a:t>
            </a:r>
            <a:endParaRPr sz="900">
              <a:solidFill>
                <a:schemeClr val="dk1"/>
              </a:solidFill>
            </a:endParaRPr>
          </a:p>
          <a:p>
            <a:pPr indent="0" lvl="0" marL="0" rtl="0" algn="l">
              <a:spcBef>
                <a:spcPts val="0"/>
              </a:spcBef>
              <a:spcAft>
                <a:spcPts val="0"/>
              </a:spcAft>
              <a:buNone/>
            </a:pPr>
            <a:r>
              <a:t/>
            </a:r>
            <a:endParaRPr/>
          </a:p>
          <a:p>
            <a:pPr indent="0" lvl="0" marL="0" rtl="0" algn="l">
              <a:lnSpc>
                <a:spcPct val="115000"/>
              </a:lnSpc>
              <a:spcBef>
                <a:spcPts val="0"/>
              </a:spcBef>
              <a:spcAft>
                <a:spcPts val="0"/>
              </a:spcAft>
              <a:buNone/>
            </a:pPr>
            <a:r>
              <a:rPr lang="en" sz="900">
                <a:latin typeface="Open Sans"/>
                <a:ea typeface="Open Sans"/>
                <a:cs typeface="Open Sans"/>
                <a:sym typeface="Open Sans"/>
              </a:rPr>
              <a:t>首先发展您的想法！</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将您的粘土分为四个：一个用于底座，两个用于线圈，另一个用于其他所有物品和紧急情况。</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使底部：粘土圆盘厚1-1.5厘米，直径为7-10厘米。将所有剩菜存放在您的包中。</a:t>
            </a:r>
            <a:endParaRPr sz="900">
              <a:latin typeface="Open Sans"/>
              <a:ea typeface="Open Sans"/>
              <a:cs typeface="Open Sans"/>
              <a:sym typeface="Open Sans"/>
            </a:endParaRPr>
          </a:p>
          <a:p>
            <a:pPr indent="0" lvl="0" marL="0" rtl="0" algn="l">
              <a:lnSpc>
                <a:spcPct val="115000"/>
              </a:lnSpc>
              <a:spcBef>
                <a:spcPts val="0"/>
              </a:spcBef>
              <a:spcAft>
                <a:spcPts val="0"/>
              </a:spcAft>
              <a:buNone/>
            </a:pPr>
            <a:r>
              <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滚动时通过手指张开手指来拉伸线圈。</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仅使用一根手指或一只拇指一起将线圈平滑在一起。</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不要在两边捏，因为您会使锅非常干燥。</a:t>
            </a:r>
            <a:endParaRPr sz="900">
              <a:latin typeface="Open Sans"/>
              <a:ea typeface="Open Sans"/>
              <a:cs typeface="Open Sans"/>
              <a:sym typeface="Open Sans"/>
            </a:endParaRPr>
          </a:p>
          <a:p>
            <a:pPr indent="0" lvl="0" marL="0" rtl="0" algn="l">
              <a:lnSpc>
                <a:spcPct val="115000"/>
              </a:lnSpc>
              <a:spcBef>
                <a:spcPts val="0"/>
              </a:spcBef>
              <a:spcAft>
                <a:spcPts val="0"/>
              </a:spcAft>
              <a:buNone/>
            </a:pPr>
            <a:r>
              <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通过连接线圈加入一只脚。</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抄写员，然后修剪嘴唇。</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用白色滑涂锅。让它干燥并加入外套，直到没有条纹为止。</a:t>
            </a:r>
            <a:endParaRPr sz="900">
              <a:latin typeface="Open Sans"/>
              <a:ea typeface="Open Sans"/>
              <a:cs typeface="Open Sans"/>
              <a:sym typeface="Open Sans"/>
            </a:endParaRPr>
          </a:p>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600" cy="7226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457200" y="461700"/>
            <a:ext cx="6858000" cy="913500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None/>
            </a:pPr>
            <a:r>
              <a:rPr b="1" lang="en" sz="2400">
                <a:solidFill>
                  <a:schemeClr val="dk1"/>
                </a:solidFill>
                <a:latin typeface="Open Sans"/>
                <a:ea typeface="Open Sans"/>
                <a:cs typeface="Open Sans"/>
                <a:sym typeface="Open Sans"/>
              </a:rPr>
              <a:t>Clay vessel evaluation criteria</a:t>
            </a:r>
            <a:endParaRPr b="1" sz="2400">
              <a:solidFill>
                <a:schemeClr val="dk1"/>
              </a:solidFill>
              <a:latin typeface="Open Sans"/>
              <a:ea typeface="Open Sans"/>
              <a:cs typeface="Open Sans"/>
              <a:sym typeface="Open Sans"/>
            </a:endParaRPr>
          </a:p>
          <a:p>
            <a:pPr indent="0" lvl="0" marL="0" rtl="0" algn="l">
              <a:lnSpc>
                <a:spcPct val="115000"/>
              </a:lnSpc>
              <a:spcBef>
                <a:spcPts val="0"/>
              </a:spcBef>
              <a:spcAft>
                <a:spcPts val="0"/>
              </a:spcAft>
              <a:buClr>
                <a:schemeClr val="dk1"/>
              </a:buClr>
              <a:buSzPts val="1100"/>
              <a:buFont typeface="Arial"/>
              <a:buNone/>
            </a:pPr>
            <a:r>
              <a:rPr lang="en" sz="1800">
                <a:solidFill>
                  <a:schemeClr val="dk1"/>
                </a:solidFill>
                <a:latin typeface="Open Sans"/>
                <a:ea typeface="Open Sans"/>
                <a:cs typeface="Open Sans"/>
                <a:sym typeface="Open Sans"/>
              </a:rPr>
              <a:t>土器の評価基準</a:t>
            </a:r>
            <a:endParaRPr b="1" sz="2400">
              <a:solidFill>
                <a:schemeClr val="dk1"/>
              </a:solidFill>
              <a:latin typeface="Open Sans"/>
              <a:ea typeface="Open Sans"/>
              <a:cs typeface="Open Sans"/>
              <a:sym typeface="Open Sans"/>
            </a:endParaRPr>
          </a:p>
          <a:p>
            <a:pPr indent="0" lvl="0" marL="0" marR="0" rtl="0" algn="l">
              <a:lnSpc>
                <a:spcPct val="115000"/>
              </a:lnSpc>
              <a:spcBef>
                <a:spcPts val="0"/>
              </a:spcBef>
              <a:spcAft>
                <a:spcPts val="0"/>
              </a:spcAft>
              <a:buNone/>
            </a:pPr>
            <a:r>
              <a:t/>
            </a:r>
            <a:endParaRPr sz="1050">
              <a:solidFill>
                <a:schemeClr val="dk1"/>
              </a:solidFill>
              <a:highlight>
                <a:srgbClr val="FFFFFF"/>
              </a:highlight>
              <a:latin typeface="Courier New"/>
              <a:ea typeface="Courier New"/>
              <a:cs typeface="Courier New"/>
              <a:sym typeface="Courier New"/>
            </a:endParaRPr>
          </a:p>
          <a:p>
            <a:pPr indent="0" lvl="0" marL="0" marR="0" rtl="0" algn="l">
              <a:lnSpc>
                <a:spcPct val="115000"/>
              </a:lnSpc>
              <a:spcBef>
                <a:spcPts val="0"/>
              </a:spcBef>
              <a:spcAft>
                <a:spcPts val="0"/>
              </a:spcAft>
              <a:buNone/>
            </a:pPr>
            <a:r>
              <a:rPr b="1" lang="en">
                <a:solidFill>
                  <a:schemeClr val="dk1"/>
                </a:solidFill>
                <a:latin typeface="Cabin"/>
                <a:ea typeface="Cabin"/>
                <a:cs typeface="Cabin"/>
                <a:sym typeface="Cabin"/>
              </a:rPr>
              <a:t>Clay skills: </a:t>
            </a:r>
            <a:r>
              <a:rPr lang="en">
                <a:solidFill>
                  <a:schemeClr val="dk1"/>
                </a:solidFill>
                <a:latin typeface="Cabin"/>
                <a:ea typeface="Cabin"/>
                <a:cs typeface="Cabin"/>
                <a:sym typeface="Cabin"/>
              </a:rPr>
              <a:t>The strength, balance, and surface finish of your clay vessel.</a:t>
            </a:r>
            <a:endParaRPr>
              <a:solidFill>
                <a:schemeClr val="dk1"/>
              </a:solidFill>
              <a:latin typeface="Cabin"/>
              <a:ea typeface="Cabin"/>
              <a:cs typeface="Cabin"/>
              <a:sym typeface="Cabin"/>
            </a:endParaRPr>
          </a:p>
          <a:p>
            <a:pPr indent="0" lvl="0" marL="0" rtl="0" algn="l">
              <a:lnSpc>
                <a:spcPct val="115000"/>
              </a:lnSpc>
              <a:spcBef>
                <a:spcPts val="0"/>
              </a:spcBef>
              <a:spcAft>
                <a:spcPts val="0"/>
              </a:spcAft>
              <a:buClr>
                <a:schemeClr val="dk1"/>
              </a:buClr>
              <a:buSzPts val="1100"/>
              <a:buFont typeface="Arial"/>
              <a:buNone/>
            </a:pPr>
            <a:r>
              <a:rPr b="1" lang="en" sz="1200">
                <a:solidFill>
                  <a:srgbClr val="999999"/>
                </a:solidFill>
                <a:latin typeface="Cabin"/>
                <a:ea typeface="Cabin"/>
                <a:cs typeface="Cabin"/>
                <a:sym typeface="Cabin"/>
              </a:rPr>
              <a:t>粘土の技術: </a:t>
            </a:r>
            <a:r>
              <a:rPr lang="en" sz="1200">
                <a:solidFill>
                  <a:srgbClr val="999999"/>
                </a:solidFill>
                <a:latin typeface="Cabin"/>
                <a:ea typeface="Cabin"/>
                <a:cs typeface="Cabin"/>
                <a:sym typeface="Cabin"/>
              </a:rPr>
              <a:t>粘土の器の強度、バランス、表面仕上げ。</a:t>
            </a:r>
            <a:endParaRPr sz="1200">
              <a:solidFill>
                <a:srgbClr val="999999"/>
              </a:solidFill>
              <a:latin typeface="Cabin"/>
              <a:ea typeface="Cabin"/>
              <a:cs typeface="Cabin"/>
              <a:sym typeface="Cabin"/>
            </a:endParaRPr>
          </a:p>
          <a:p>
            <a:pPr indent="0" lvl="0" marL="0" marR="0" rtl="0" algn="l">
              <a:lnSpc>
                <a:spcPct val="115000"/>
              </a:lnSpc>
              <a:spcBef>
                <a:spcPts val="0"/>
              </a:spcBef>
              <a:spcAft>
                <a:spcPts val="0"/>
              </a:spcAft>
              <a:buNone/>
            </a:pPr>
            <a:r>
              <a:t/>
            </a:r>
            <a:endParaRPr>
              <a:solidFill>
                <a:schemeClr val="dk1"/>
              </a:solidFill>
              <a:latin typeface="Cabin"/>
              <a:ea typeface="Cabin"/>
              <a:cs typeface="Cabin"/>
              <a:sym typeface="Cabin"/>
            </a:endParaRPr>
          </a:p>
          <a:p>
            <a:pPr indent="0" lvl="0" marL="0" marR="0" rtl="0" algn="l">
              <a:lnSpc>
                <a:spcPct val="115000"/>
              </a:lnSpc>
              <a:spcBef>
                <a:spcPts val="0"/>
              </a:spcBef>
              <a:spcAft>
                <a:spcPts val="0"/>
              </a:spcAft>
              <a:buNone/>
            </a:pPr>
            <a:r>
              <a:rPr b="1" lang="en">
                <a:solidFill>
                  <a:schemeClr val="dk1"/>
                </a:solidFill>
                <a:latin typeface="Cabin"/>
                <a:ea typeface="Cabin"/>
                <a:cs typeface="Cabin"/>
                <a:sym typeface="Cabin"/>
              </a:rPr>
              <a:t>Quality of carving: </a:t>
            </a:r>
            <a:r>
              <a:rPr lang="en">
                <a:solidFill>
                  <a:schemeClr val="dk1"/>
                </a:solidFill>
                <a:latin typeface="Cabin"/>
                <a:ea typeface="Cabin"/>
                <a:cs typeface="Cabin"/>
                <a:sym typeface="Cabin"/>
              </a:rPr>
              <a:t>The complexity, quality, fullness, and craft of the patterns and line drawing on your vessel.</a:t>
            </a:r>
            <a:endParaRPr>
              <a:solidFill>
                <a:schemeClr val="dk1"/>
              </a:solidFill>
              <a:latin typeface="Cabin"/>
              <a:ea typeface="Cabin"/>
              <a:cs typeface="Cabin"/>
              <a:sym typeface="Cabin"/>
            </a:endParaRPr>
          </a:p>
          <a:p>
            <a:pPr indent="0" lvl="0" marL="0" rtl="0" algn="l">
              <a:lnSpc>
                <a:spcPct val="115000"/>
              </a:lnSpc>
              <a:spcBef>
                <a:spcPts val="0"/>
              </a:spcBef>
              <a:spcAft>
                <a:spcPts val="0"/>
              </a:spcAft>
              <a:buClr>
                <a:schemeClr val="dk1"/>
              </a:buClr>
              <a:buSzPts val="1100"/>
              <a:buFont typeface="Arial"/>
              <a:buNone/>
            </a:pPr>
            <a:r>
              <a:rPr b="1" lang="en" sz="1200">
                <a:solidFill>
                  <a:srgbClr val="999999"/>
                </a:solidFill>
                <a:latin typeface="Cabin"/>
                <a:ea typeface="Cabin"/>
                <a:cs typeface="Cabin"/>
                <a:sym typeface="Cabin"/>
              </a:rPr>
              <a:t>彫刻の品質: </a:t>
            </a:r>
            <a:r>
              <a:rPr lang="en" sz="1200">
                <a:solidFill>
                  <a:srgbClr val="999999"/>
                </a:solidFill>
                <a:latin typeface="Cabin"/>
                <a:ea typeface="Cabin"/>
                <a:cs typeface="Cabin"/>
                <a:sym typeface="Cabin"/>
              </a:rPr>
              <a:t>器の模様や線画の複雑さ、品質、豊かさ、技巧性。</a:t>
            </a:r>
            <a:endParaRPr>
              <a:solidFill>
                <a:schemeClr val="dk1"/>
              </a:solidFill>
              <a:latin typeface="Cabin"/>
              <a:ea typeface="Cabin"/>
              <a:cs typeface="Cabin"/>
              <a:sym typeface="Cabin"/>
            </a:endParaRPr>
          </a:p>
          <a:p>
            <a:pPr indent="0" lvl="0" marL="0" marR="0" rtl="0" algn="l">
              <a:lnSpc>
                <a:spcPct val="115000"/>
              </a:lnSpc>
              <a:spcBef>
                <a:spcPts val="0"/>
              </a:spcBef>
              <a:spcAft>
                <a:spcPts val="0"/>
              </a:spcAft>
              <a:buNone/>
            </a:pPr>
            <a:r>
              <a:t/>
            </a:r>
            <a:endParaRPr>
              <a:solidFill>
                <a:schemeClr val="dk1"/>
              </a:solidFill>
              <a:latin typeface="Cabin"/>
              <a:ea typeface="Cabin"/>
              <a:cs typeface="Cabin"/>
              <a:sym typeface="Cabin"/>
            </a:endParaRPr>
          </a:p>
          <a:p>
            <a:pPr indent="0" lvl="0" marL="0" marR="0" rtl="0" algn="l">
              <a:lnSpc>
                <a:spcPct val="115000"/>
              </a:lnSpc>
              <a:spcBef>
                <a:spcPts val="0"/>
              </a:spcBef>
              <a:spcAft>
                <a:spcPts val="0"/>
              </a:spcAft>
              <a:buNone/>
            </a:pPr>
            <a:r>
              <a:rPr b="1" lang="en">
                <a:solidFill>
                  <a:schemeClr val="dk1"/>
                </a:solidFill>
                <a:latin typeface="Cabin"/>
                <a:ea typeface="Cabin"/>
                <a:cs typeface="Cabin"/>
                <a:sym typeface="Cabin"/>
              </a:rPr>
              <a:t>Daily clean-up habits: </a:t>
            </a:r>
            <a:r>
              <a:rPr lang="en">
                <a:solidFill>
                  <a:schemeClr val="dk1"/>
                </a:solidFill>
                <a:latin typeface="Cabin"/>
                <a:ea typeface="Cabin"/>
                <a:cs typeface="Cabin"/>
                <a:sym typeface="Cabin"/>
              </a:rPr>
              <a:t>Cleaning your table and floor so it is clean and has no streaks.</a:t>
            </a:r>
            <a:endParaRPr>
              <a:solidFill>
                <a:schemeClr val="dk1"/>
              </a:solidFill>
              <a:highlight>
                <a:srgbClr val="FFFFFF"/>
              </a:highlight>
              <a:latin typeface="Cabin"/>
              <a:ea typeface="Cabin"/>
              <a:cs typeface="Cabin"/>
              <a:sym typeface="Cabin"/>
            </a:endParaRPr>
          </a:p>
          <a:p>
            <a:pPr indent="0" lvl="0" marL="0" rtl="0" algn="l">
              <a:lnSpc>
                <a:spcPct val="115000"/>
              </a:lnSpc>
              <a:spcBef>
                <a:spcPts val="0"/>
              </a:spcBef>
              <a:spcAft>
                <a:spcPts val="0"/>
              </a:spcAft>
              <a:buNone/>
            </a:pPr>
            <a:r>
              <a:rPr b="1" lang="en" sz="1200">
                <a:solidFill>
                  <a:srgbClr val="999999"/>
                </a:solidFill>
                <a:latin typeface="Cabin"/>
                <a:ea typeface="Cabin"/>
                <a:cs typeface="Cabin"/>
                <a:sym typeface="Cabin"/>
              </a:rPr>
              <a:t>毎日の掃除習慣: </a:t>
            </a:r>
            <a:r>
              <a:rPr lang="en" sz="1200">
                <a:solidFill>
                  <a:srgbClr val="999999"/>
                </a:solidFill>
                <a:latin typeface="Cabin"/>
                <a:ea typeface="Cabin"/>
                <a:cs typeface="Cabin"/>
                <a:sym typeface="Cabin"/>
              </a:rPr>
              <a:t>テーブルと床を掃除して、汚れが残らないようにします。</a:t>
            </a:r>
            <a:endParaRPr>
              <a:solidFill>
                <a:schemeClr val="dk1"/>
              </a:solidFill>
              <a:latin typeface="Cabin"/>
              <a:ea typeface="Cabin"/>
              <a:cs typeface="Cabin"/>
              <a:sym typeface="Cabin"/>
            </a:endParaRPr>
          </a:p>
          <a:p>
            <a:pPr indent="0" lvl="0" marL="0" marR="0" rtl="0" algn="l">
              <a:lnSpc>
                <a:spcPct val="115000"/>
              </a:lnSpc>
              <a:spcBef>
                <a:spcPts val="0"/>
              </a:spcBef>
              <a:spcAft>
                <a:spcPts val="0"/>
              </a:spcAft>
              <a:buNone/>
            </a:pPr>
            <a:r>
              <a:t/>
            </a:r>
            <a:endParaRPr b="1" sz="1050">
              <a:solidFill>
                <a:schemeClr val="dk1"/>
              </a:solidFill>
              <a:latin typeface="Open Sans"/>
              <a:ea typeface="Open Sans"/>
              <a:cs typeface="Open Sans"/>
              <a:sym typeface="Open Sans"/>
            </a:endParaRPr>
          </a:p>
          <a:p>
            <a:pPr indent="0" lvl="0" marL="0" marR="0" rtl="0" algn="l">
              <a:lnSpc>
                <a:spcPct val="115000"/>
              </a:lnSpc>
              <a:spcBef>
                <a:spcPts val="0"/>
              </a:spcBef>
              <a:spcAft>
                <a:spcPts val="0"/>
              </a:spcAft>
              <a:buNone/>
            </a:pPr>
            <a:r>
              <a:t/>
            </a:r>
            <a:endParaRPr b="1" sz="1050">
              <a:solidFill>
                <a:schemeClr val="dk1"/>
              </a:solidFill>
              <a:latin typeface="Open Sans"/>
              <a:ea typeface="Open Sans"/>
              <a:cs typeface="Open Sans"/>
              <a:sym typeface="Open Sans"/>
            </a:endParaRPr>
          </a:p>
          <a:p>
            <a:pPr indent="0" lvl="0" marL="0" marR="0" rtl="0" algn="l">
              <a:lnSpc>
                <a:spcPct val="115000"/>
              </a:lnSpc>
              <a:spcBef>
                <a:spcPts val="0"/>
              </a:spcBef>
              <a:spcAft>
                <a:spcPts val="0"/>
              </a:spcAft>
              <a:buNone/>
            </a:pPr>
            <a:r>
              <a:t/>
            </a:r>
            <a:endParaRPr b="1" sz="1050">
              <a:solidFill>
                <a:schemeClr val="dk1"/>
              </a:solidFill>
              <a:latin typeface="Open Sans"/>
              <a:ea typeface="Open Sans"/>
              <a:cs typeface="Open Sans"/>
              <a:sym typeface="Open Sans"/>
            </a:endParaRPr>
          </a:p>
          <a:p>
            <a:pPr indent="0" lvl="0" marL="0" marR="0" rtl="0" algn="l">
              <a:lnSpc>
                <a:spcPct val="115000"/>
              </a:lnSpc>
              <a:spcBef>
                <a:spcPts val="0"/>
              </a:spcBef>
              <a:spcAft>
                <a:spcPts val="0"/>
              </a:spcAft>
              <a:buNone/>
            </a:pPr>
            <a:r>
              <a:rPr b="1" lang="en" sz="2000">
                <a:solidFill>
                  <a:schemeClr val="dk1"/>
                </a:solidFill>
                <a:latin typeface="Open Sans"/>
                <a:ea typeface="Open Sans"/>
                <a:cs typeface="Open Sans"/>
                <a:sym typeface="Open Sans"/>
              </a:rPr>
              <a:t>Vocabulary for the clay vessel</a:t>
            </a:r>
            <a:endParaRPr b="1" sz="2000">
              <a:solidFill>
                <a:schemeClr val="dk1"/>
              </a:solidFill>
              <a:latin typeface="Open Sans"/>
              <a:ea typeface="Open Sans"/>
              <a:cs typeface="Open Sans"/>
              <a:sym typeface="Open Sans"/>
            </a:endParaRPr>
          </a:p>
          <a:p>
            <a:pPr indent="0" lvl="0" marL="0" marR="0" rtl="0" algn="l">
              <a:lnSpc>
                <a:spcPct val="115000"/>
              </a:lnSpc>
              <a:spcBef>
                <a:spcPts val="0"/>
              </a:spcBef>
              <a:spcAft>
                <a:spcPts val="0"/>
              </a:spcAft>
              <a:buNone/>
            </a:pPr>
            <a:r>
              <a:rPr lang="en">
                <a:solidFill>
                  <a:schemeClr val="dk1"/>
                </a:solidFill>
                <a:latin typeface="Open Sans"/>
                <a:ea typeface="Open Sans"/>
                <a:cs typeface="Open Sans"/>
                <a:sym typeface="Open Sans"/>
              </a:rPr>
              <a:t>土器の語彙</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150">
              <a:solidFill>
                <a:schemeClr val="dk1"/>
              </a:solidFill>
              <a:highlight>
                <a:srgbClr val="FFFFFF"/>
              </a:highlight>
              <a:latin typeface="Courier New"/>
              <a:ea typeface="Courier New"/>
              <a:cs typeface="Courier New"/>
              <a:sym typeface="Courier New"/>
            </a:endParaRPr>
          </a:p>
          <a:p>
            <a:pPr indent="-1485900" lvl="0" marL="1485900" marR="25400" rtl="0" algn="l">
              <a:lnSpc>
                <a:spcPct val="100000"/>
              </a:lnSpc>
              <a:spcBef>
                <a:spcPts val="0"/>
              </a:spcBef>
              <a:spcAft>
                <a:spcPts val="0"/>
              </a:spcAft>
              <a:buClr>
                <a:schemeClr val="dk1"/>
              </a:buClr>
              <a:buSzPts val="1100"/>
              <a:buFont typeface="Arial"/>
              <a:buNone/>
            </a:pPr>
            <a:r>
              <a:rPr b="1" lang="en" sz="1000">
                <a:solidFill>
                  <a:schemeClr val="dk1"/>
                </a:solidFill>
                <a:latin typeface="Cabin"/>
                <a:ea typeface="Cabin"/>
                <a:cs typeface="Cabin"/>
                <a:sym typeface="Cabin"/>
              </a:rPr>
              <a:t>apron	a piece of cloth that you wear to protect your clothes from getting dirty.</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1000">
                <a:solidFill>
                  <a:srgbClr val="999999"/>
                </a:solidFill>
                <a:latin typeface="Cabin"/>
                <a:ea typeface="Cabin"/>
                <a:cs typeface="Cabin"/>
                <a:sym typeface="Cabin"/>
              </a:rPr>
              <a:t>エプロン	衣服が汚れるのを防ぐために着用する布。</a:t>
            </a:r>
            <a:endParaRPr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carving	scratching into clay to change its shape or to make a picture or pattern</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1000">
                <a:solidFill>
                  <a:srgbClr val="999999"/>
                </a:solidFill>
                <a:latin typeface="Cabin"/>
                <a:ea typeface="Cabin"/>
                <a:cs typeface="Cabin"/>
                <a:sym typeface="Cabin"/>
              </a:rPr>
              <a:t>彫刻	粘土を削って形を変えたり、絵や模様を描いたりすること</a:t>
            </a:r>
            <a:endParaRPr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ceramic	a material that starts soft like clay, but then becomes very hard after it is cooked to a very high temperature</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1000">
                <a:solidFill>
                  <a:srgbClr val="999999"/>
                </a:solidFill>
                <a:latin typeface="Cabin"/>
                <a:ea typeface="Cabin"/>
                <a:cs typeface="Cabin"/>
                <a:sym typeface="Cabin"/>
              </a:rPr>
              <a:t>セラミック	最初は粘土のように柔らかいが、非常に高温で焼くと非常に硬くなる材料</a:t>
            </a:r>
            <a:endParaRPr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clay	a soft material used for making pots, bricks, and sculptures that becomes very hard when it is heated up. </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1000">
                <a:solidFill>
                  <a:srgbClr val="999999"/>
                </a:solidFill>
                <a:latin typeface="Cabin"/>
                <a:ea typeface="Cabin"/>
                <a:cs typeface="Cabin"/>
                <a:sym typeface="Cabin"/>
              </a:rPr>
              <a:t>粘土	鍋、レンガ、彫刻を作るのに使われる柔らかい素材で、加熱すると非常に硬くなります。</a:t>
            </a:r>
            <a:endParaRPr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coil	a thin piece of clay that looks like a snake</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1000">
                <a:solidFill>
                  <a:srgbClr val="999999"/>
                </a:solidFill>
                <a:latin typeface="Cabin"/>
                <a:ea typeface="Cabin"/>
                <a:cs typeface="Cabin"/>
                <a:sym typeface="Cabin"/>
              </a:rPr>
              <a:t>コイル	蛇のような薄い粘土片</a:t>
            </a:r>
            <a:endParaRPr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earthenware	a kind of clay that is fired to a lower temperature and that needs to be glazed before becoming watertight</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1000">
                <a:solidFill>
                  <a:srgbClr val="999999"/>
                </a:solidFill>
                <a:latin typeface="Cabin"/>
                <a:ea typeface="Cabin"/>
                <a:cs typeface="Cabin"/>
                <a:sym typeface="Cabin"/>
              </a:rPr>
              <a:t>土器	低温で焼かれ、水密性を得るには釉薬を塗る必要がある粘土の一種</a:t>
            </a:r>
            <a:endParaRPr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foot	the bottom of a pot where it sits on a table</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1000">
                <a:solidFill>
                  <a:srgbClr val="999999"/>
                </a:solidFill>
                <a:latin typeface="Cabin"/>
                <a:ea typeface="Cabin"/>
                <a:cs typeface="Cabin"/>
                <a:sym typeface="Cabin"/>
              </a:rPr>
              <a:t>フィート	テーブルの上に置かれた鍋の底</a:t>
            </a:r>
            <a:endParaRPr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glaze	a material that you can paint onto ceramic that turns into glass when fired in a kiln</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1000">
                <a:solidFill>
                  <a:srgbClr val="999999"/>
                </a:solidFill>
                <a:latin typeface="Cabin"/>
                <a:ea typeface="Cabin"/>
                <a:cs typeface="Cabin"/>
                <a:sym typeface="Cabin"/>
              </a:rPr>
              <a:t>釉薬	陶器に塗ることができる材料で、窯で焼くとガラスに変わります</a:t>
            </a:r>
            <a:endParaRPr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glazing	for clay: brushing on a paint-like layer to a pot that will later become a layer of glass; for painting: using very thin transparent layers of paint to change the colour</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1000">
                <a:solidFill>
                  <a:srgbClr val="999999"/>
                </a:solidFill>
                <a:latin typeface="Cabin"/>
                <a:ea typeface="Cabin"/>
                <a:cs typeface="Cabin"/>
                <a:sym typeface="Cabin"/>
              </a:rPr>
              <a:t>釉薬	粘土の場合：後にガラス層となる壺に絵の具のような層を刷毛で塗る；絵画の場合：色を変えるために非常に薄い透明な絵の具の層を使用する</a:t>
            </a:r>
            <a:endParaRPr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handle	the part of something that is used to lift or carry it</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700"/>
              </a:spcAft>
              <a:buClr>
                <a:schemeClr val="dk1"/>
              </a:buClr>
              <a:buSzPts val="1100"/>
              <a:buFont typeface="Arial"/>
              <a:buNone/>
            </a:pPr>
            <a:r>
              <a:rPr lang="en" sz="1000">
                <a:solidFill>
                  <a:srgbClr val="999999"/>
                </a:solidFill>
                <a:latin typeface="Cabin"/>
                <a:ea typeface="Cabin"/>
                <a:cs typeface="Cabin"/>
                <a:sym typeface="Cabin"/>
              </a:rPr>
              <a:t>ハンドル	何かを持ち上げたり運んだりするのに使用する部分</a:t>
            </a:r>
            <a:endParaRPr b="1" sz="1000">
              <a:solidFill>
                <a:schemeClr val="dk1"/>
              </a:solidFill>
              <a:latin typeface="Open Sans"/>
              <a:ea typeface="Open Sans"/>
              <a:cs typeface="Open Sans"/>
              <a:sym typeface="Open Sans"/>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4"/>
          <p:cNvSpPr txBox="1"/>
          <p:nvPr/>
        </p:nvSpPr>
        <p:spPr>
          <a:xfrm>
            <a:off x="457200" y="461700"/>
            <a:ext cx="6858000" cy="9135000"/>
          </a:xfrm>
          <a:prstGeom prst="rect">
            <a:avLst/>
          </a:prstGeom>
          <a:noFill/>
          <a:ln>
            <a:noFill/>
          </a:ln>
        </p:spPr>
        <p:txBody>
          <a:bodyPr anchorCtr="0" anchor="t" bIns="0" lIns="0" spcFirstLastPara="1" rIns="0" wrap="square" tIns="0">
            <a:noAutofit/>
          </a:bodyPr>
          <a:lstStyle/>
          <a:p>
            <a:pPr indent="-1485900" lvl="0" marL="1485900" marR="25400" rtl="0" algn="l">
              <a:lnSpc>
                <a:spcPct val="100000"/>
              </a:lnSpc>
              <a:spcBef>
                <a:spcPts val="0"/>
              </a:spcBef>
              <a:spcAft>
                <a:spcPts val="0"/>
              </a:spcAft>
              <a:buClr>
                <a:schemeClr val="dk1"/>
              </a:buClr>
              <a:buSzPts val="1100"/>
              <a:buFont typeface="Arial"/>
              <a:buNone/>
            </a:pPr>
            <a:r>
              <a:rPr b="1" lang="en" sz="1000">
                <a:solidFill>
                  <a:schemeClr val="dk1"/>
                </a:solidFill>
                <a:latin typeface="Cabin"/>
                <a:ea typeface="Cabin"/>
                <a:cs typeface="Cabin"/>
                <a:sym typeface="Cabin"/>
              </a:rPr>
              <a:t>kiln	an oven used to heat up clay enough to become a hard ceramic</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1000">
                <a:solidFill>
                  <a:srgbClr val="999999"/>
                </a:solidFill>
                <a:latin typeface="Cabin"/>
                <a:ea typeface="Cabin"/>
                <a:cs typeface="Cabin"/>
                <a:sym typeface="Cabin"/>
              </a:rPr>
              <a:t>窯	粘土を硬い陶器になるまで加熱するための炉</a:t>
            </a:r>
            <a:endParaRPr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lid	the top of a pot that you can take off</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1000">
                <a:solidFill>
                  <a:srgbClr val="999999"/>
                </a:solidFill>
                <a:latin typeface="Cabin"/>
                <a:ea typeface="Cabin"/>
                <a:cs typeface="Cabin"/>
                <a:sym typeface="Cabin"/>
              </a:rPr>
              <a:t>蓋	取り外せる鍋の上部</a:t>
            </a:r>
            <a:endParaRPr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lip	the top edge of a pot</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1000">
                <a:solidFill>
                  <a:srgbClr val="999999"/>
                </a:solidFill>
                <a:latin typeface="Cabin"/>
                <a:ea typeface="Cabin"/>
                <a:cs typeface="Cabin"/>
                <a:sym typeface="Cabin"/>
              </a:rPr>
              <a:t>リップ	鍋の上端</a:t>
            </a:r>
            <a:endParaRPr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paddling	hitting clay with wood to make it stronger, smoother, and a better shape</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1000">
                <a:solidFill>
                  <a:srgbClr val="999999"/>
                </a:solidFill>
                <a:latin typeface="Cabin"/>
                <a:ea typeface="Cabin"/>
                <a:cs typeface="Cabin"/>
                <a:sym typeface="Cabin"/>
              </a:rPr>
              <a:t>パドリング	粘土を木で叩いて、より強く、より滑らかに、よりよい形にする</a:t>
            </a:r>
            <a:endParaRPr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pattern	a drawing that repeats in a beautiful way</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1000">
                <a:solidFill>
                  <a:srgbClr val="999999"/>
                </a:solidFill>
                <a:latin typeface="Cabin"/>
                <a:ea typeface="Cabin"/>
                <a:cs typeface="Cabin"/>
                <a:sym typeface="Cabin"/>
              </a:rPr>
              <a:t>パターン	美しく繰り返される絵</a:t>
            </a:r>
            <a:endParaRPr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pinch	squeezing something between your thumb and finger</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1000">
                <a:solidFill>
                  <a:srgbClr val="999999"/>
                </a:solidFill>
                <a:latin typeface="Cabin"/>
                <a:ea typeface="Cabin"/>
                <a:cs typeface="Cabin"/>
                <a:sym typeface="Cabin"/>
              </a:rPr>
              <a:t>つまむ	親指と指の間で何かを挟む</a:t>
            </a:r>
            <a:endParaRPr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rib	a piece of silicone or wood used to smoothly shape some clay</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1000">
                <a:solidFill>
                  <a:srgbClr val="999999"/>
                </a:solidFill>
                <a:latin typeface="Cabin"/>
                <a:ea typeface="Cabin"/>
                <a:cs typeface="Cabin"/>
                <a:sym typeface="Cabin"/>
              </a:rPr>
              <a:t>リブ	粘土を滑らかに形作るために使われるシリコンまたは木片</a:t>
            </a:r>
            <a:endParaRPr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score	carve Xs or parallel lines to help join clay together with slip</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1000">
                <a:solidFill>
                  <a:srgbClr val="999999"/>
                </a:solidFill>
                <a:latin typeface="Cabin"/>
                <a:ea typeface="Cabin"/>
                <a:cs typeface="Cabin"/>
                <a:sym typeface="Cabin"/>
              </a:rPr>
              <a:t>スコア	粘土を粘土で接合しやすくするためにXまたは平行線を彫ります</a:t>
            </a:r>
            <a:endParaRPr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scraper	a piece of thin metal or plastic used to shave off thin pieces of clay</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1000">
                <a:solidFill>
                  <a:srgbClr val="999999"/>
                </a:solidFill>
                <a:latin typeface="Cabin"/>
                <a:ea typeface="Cabin"/>
                <a:cs typeface="Cabin"/>
                <a:sym typeface="Cabin"/>
              </a:rPr>
              <a:t>スクレーパー	粘土の薄い部分を削り取るために使われる薄い金属またはプラスチックの部分</a:t>
            </a:r>
            <a:endParaRPr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scribe	mark an even and straight line</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1000">
                <a:solidFill>
                  <a:srgbClr val="999999"/>
                </a:solidFill>
                <a:latin typeface="Cabin"/>
                <a:ea typeface="Cabin"/>
                <a:cs typeface="Cabin"/>
                <a:sym typeface="Cabin"/>
              </a:rPr>
              <a:t>罫線を引く	均一でまっすぐな線を引く</a:t>
            </a:r>
            <a:endParaRPr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shave	scrape bumps and fuzz from the surface of something</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1000">
                <a:solidFill>
                  <a:srgbClr val="999999"/>
                </a:solidFill>
                <a:latin typeface="Cabin"/>
                <a:ea typeface="Cabin"/>
                <a:cs typeface="Cabin"/>
                <a:sym typeface="Cabin"/>
              </a:rPr>
              <a:t>何かの表面から突起や毛羽を削り取る</a:t>
            </a:r>
            <a:endParaRPr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slip	a liquid clay that you can use like glue to attach things together, or paint onto your clay to change its colour</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1000">
                <a:solidFill>
                  <a:srgbClr val="999999"/>
                </a:solidFill>
                <a:latin typeface="Cabin"/>
                <a:ea typeface="Cabin"/>
                <a:cs typeface="Cabin"/>
                <a:sym typeface="Cabin"/>
              </a:rPr>
              <a:t>スリップ	接着剤のように物を接着したり、粘土に色を塗って色を変えたりできる液体粘土</a:t>
            </a:r>
            <a:endParaRPr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stretch	pulling something to make it longer</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1000">
                <a:solidFill>
                  <a:srgbClr val="999999"/>
                </a:solidFill>
                <a:latin typeface="Cabin"/>
                <a:ea typeface="Cabin"/>
                <a:cs typeface="Cabin"/>
                <a:sym typeface="Cabin"/>
              </a:rPr>
              <a:t>ストレッチ	何かを引っ張って長くする</a:t>
            </a:r>
            <a:endParaRPr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terracotta	an unglazed reddish-brown earthenware clay</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1000">
                <a:solidFill>
                  <a:srgbClr val="999999"/>
                </a:solidFill>
                <a:latin typeface="Cabin"/>
                <a:ea typeface="Cabin"/>
                <a:cs typeface="Cabin"/>
                <a:sym typeface="Cabin"/>
              </a:rPr>
              <a:t>テラコッタ	釉薬をかけていない赤褐色の陶器用粘土</a:t>
            </a:r>
            <a:endParaRPr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transfer	to move or copy something</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1000">
                <a:solidFill>
                  <a:srgbClr val="999999"/>
                </a:solidFill>
                <a:latin typeface="Cabin"/>
                <a:ea typeface="Cabin"/>
                <a:cs typeface="Cabin"/>
                <a:sym typeface="Cabin"/>
              </a:rPr>
              <a:t>転送	何かを移動またはコピーする</a:t>
            </a:r>
            <a:endParaRPr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trim	remove extra clay with a tool</a:t>
            </a:r>
            <a:endParaRPr sz="1150">
              <a:solidFill>
                <a:schemeClr val="dk1"/>
              </a:solidFill>
              <a:highlight>
                <a:srgbClr val="FFFFFF"/>
              </a:highlight>
              <a:latin typeface="Courier New"/>
              <a:ea typeface="Courier New"/>
              <a:cs typeface="Courier New"/>
              <a:sym typeface="Courier New"/>
            </a:endParaRPr>
          </a:p>
          <a:p>
            <a:pPr indent="-1485900" lvl="0" marL="1485900" marR="25400" rtl="0" algn="l">
              <a:lnSpc>
                <a:spcPct val="113000"/>
              </a:lnSpc>
              <a:spcBef>
                <a:spcPts val="0"/>
              </a:spcBef>
              <a:spcAft>
                <a:spcPts val="700"/>
              </a:spcAft>
              <a:buClr>
                <a:schemeClr val="dk1"/>
              </a:buClr>
              <a:buSzPts val="1100"/>
              <a:buFont typeface="Arial"/>
              <a:buNone/>
            </a:pPr>
            <a:r>
              <a:rPr lang="en" sz="1000">
                <a:solidFill>
                  <a:srgbClr val="999999"/>
                </a:solidFill>
                <a:latin typeface="Cabin"/>
                <a:ea typeface="Cabin"/>
                <a:cs typeface="Cabin"/>
                <a:sym typeface="Cabin"/>
              </a:rPr>
              <a:t>トリム	ツールで余分な粘土を取り除く</a:t>
            </a:r>
            <a:endParaRPr b="1" sz="1000">
              <a:solidFill>
                <a:schemeClr val="dk1"/>
              </a:solidFill>
              <a:latin typeface="Open Sans"/>
              <a:ea typeface="Open Sans"/>
              <a:cs typeface="Open Sans"/>
              <a:sym typeface="Open Sans"/>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